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12"/>
  </p:handout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663300"/>
    <a:srgbClr val="003300"/>
    <a:srgbClr val="FFFF00"/>
    <a:srgbClr val="CC3300"/>
    <a:srgbClr val="FF6600"/>
    <a:srgbClr val="1423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99" d="100"/>
          <a:sy n="99" d="100"/>
        </p:scale>
        <p:origin x="-12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A8B5D-D266-4AE7-8382-D89FE63519FC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D53D8-8A61-4BC0-8595-91AC1B8F5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CFE1B-F4C4-4234-9220-DDFA3814E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8350C-6D9E-4B09-B1CB-A881792CCC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16D66-D216-42F4-B6EC-03B7C308CB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03D7D2-8DCC-4159-83ED-ED1454CC7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013894-0670-43EF-9ADD-5276D49A5C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66B03-7EE7-4840-8046-DDD664360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D1411-FDB3-4979-A182-14EC39CE7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85254-142C-402C-9206-838A9732F9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494D4-97D2-4E3F-BB9B-71A8536C6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0F43C-F33B-4452-84E1-E889275AC7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D542-4AA1-4D3F-B315-8D82ABDEFB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CC07-22D8-4C9C-84DD-58E19E07B7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280D-88D6-4CD9-A079-436880DB6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F993F-C44B-4C0F-883D-9895D3129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  <p:sldLayoutId id="214748367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www.thetech.org/exhibits_events/online/quakes/plates/divergent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thetech.org/exhibits_events/online/quakes/plates/tranformational.html" TargetMode="External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hyperlink" Target="http://www.thetech.org/exhibits_events/online/quakes/plates/convergent.html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17701/high/tectonics/ptconv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000" dirty="0">
                <a:latin typeface="Brady Bunch" pitchFamily="34" charset="0"/>
              </a:rPr>
              <a:t>Earthquakes</a:t>
            </a:r>
            <a:br>
              <a:rPr lang="en-US" sz="8000" dirty="0">
                <a:latin typeface="Brady Bunch" pitchFamily="34" charset="0"/>
              </a:rPr>
            </a:br>
            <a:r>
              <a:rPr lang="en-US" sz="8000" dirty="0">
                <a:latin typeface="Brady Bunch" pitchFamily="34" charset="0"/>
              </a:rPr>
              <a:t>Lesson 1</a:t>
            </a:r>
            <a:br>
              <a:rPr lang="en-US" sz="8000" dirty="0">
                <a:latin typeface="Brady Bunch" pitchFamily="34" charset="0"/>
              </a:rPr>
            </a:br>
            <a:r>
              <a:rPr lang="en-US" sz="8000" dirty="0">
                <a:latin typeface="Brady Bunch" pitchFamily="34" charset="0"/>
              </a:rPr>
              <a:t>Let’s Get </a:t>
            </a:r>
            <a:r>
              <a:rPr lang="en-US" sz="8000" dirty="0" err="1">
                <a:latin typeface="Brady Bunch" pitchFamily="34" charset="0"/>
              </a:rPr>
              <a:t>Quakin</a:t>
            </a:r>
            <a:r>
              <a:rPr lang="en-US" sz="8000" dirty="0">
                <a:latin typeface="Brady Bunch" pitchFamily="34" charset="0"/>
              </a:rPr>
              <a:t>’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962400"/>
            <a:ext cx="7620000" cy="2133600"/>
          </a:xfrm>
        </p:spPr>
        <p:txBody>
          <a:bodyPr/>
          <a:lstStyle/>
          <a:p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-98425" y="166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2-02-05_1559_0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057400"/>
            <a:ext cx="5486400" cy="2514600"/>
          </a:xfrm>
        </p:spPr>
      </p:pic>
      <p:sp>
        <p:nvSpPr>
          <p:cNvPr id="6" name="TextBox 5"/>
          <p:cNvSpPr txBox="1"/>
          <p:nvPr/>
        </p:nvSpPr>
        <p:spPr>
          <a:xfrm>
            <a:off x="6096000" y="1905000"/>
            <a:ext cx="2819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Type of seismic wave that moves the ground up and down or side to side.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" name="Group 21"/>
          <p:cNvGrpSpPr/>
          <p:nvPr/>
        </p:nvGrpSpPr>
        <p:grpSpPr>
          <a:xfrm>
            <a:off x="381000" y="0"/>
            <a:ext cx="8077200" cy="6132969"/>
            <a:chOff x="381000" y="304800"/>
            <a:chExt cx="8077200" cy="6132969"/>
          </a:xfrm>
        </p:grpSpPr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457200" y="304800"/>
              <a:ext cx="8001000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FontTx/>
                <a:buAutoNum type="arabicPeriod"/>
              </a:pPr>
              <a:r>
                <a:rPr lang="en-US" sz="1800" dirty="0"/>
                <a:t>What is an earthquake? 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/>
              </a:pPr>
              <a:r>
                <a:rPr lang="en-US" sz="1800" dirty="0"/>
                <a:t>What instrument records earthquakes?  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/>
              </a:pPr>
              <a:r>
                <a:rPr lang="en-US" sz="1800" dirty="0"/>
                <a:t>What makes up the outer crust of the earth?  How many are there?  ________________________________________________________________________________________________________________________________________________________________________________________________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/>
              </a:pPr>
              <a:r>
                <a:rPr lang="en-US" sz="1800" dirty="0"/>
                <a:t>What do we call the place where plates meet? 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/>
              </a:pPr>
              <a:r>
                <a:rPr lang="en-US" sz="1800" dirty="0"/>
                <a:t>Name the following </a:t>
              </a:r>
              <a:r>
                <a:rPr lang="en-US" sz="1800" dirty="0" smtClean="0"/>
                <a:t>boundaries.</a:t>
              </a:r>
              <a:endParaRPr lang="en-US" sz="1800" dirty="0"/>
            </a:p>
          </p:txBody>
        </p:sp>
        <p:pic>
          <p:nvPicPr>
            <p:cNvPr id="16392" name="Picture 8" descr="[Divergent Plates]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3124200"/>
              <a:ext cx="950913" cy="57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3" name="Picture 9" descr="[Convergent Plates]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33600" y="3124200"/>
              <a:ext cx="987425" cy="574675"/>
            </a:xfrm>
            <a:prstGeom prst="rect">
              <a:avLst/>
            </a:prstGeom>
            <a:noFill/>
          </p:spPr>
        </p:pic>
        <p:pic>
          <p:nvPicPr>
            <p:cNvPr id="16394" name="Picture 10" descr="[Transformational Plates]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52800" y="3124200"/>
              <a:ext cx="923925" cy="569913"/>
            </a:xfrm>
            <a:prstGeom prst="rect">
              <a:avLst/>
            </a:prstGeom>
            <a:noFill/>
          </p:spPr>
        </p:pic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381000" y="4191000"/>
              <a:ext cx="8001000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FontTx/>
                <a:buAutoNum type="arabicPeriod" startAt="6"/>
              </a:pPr>
              <a:r>
                <a:rPr lang="en-US" sz="2000" dirty="0"/>
                <a:t>Which fault would be an example of the San Andreas Fault? 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 startAt="6"/>
              </a:pPr>
              <a:r>
                <a:rPr lang="en-US" sz="2000" dirty="0"/>
                <a:t>Which fault would be where new land is being created? 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 startAt="6"/>
              </a:pPr>
              <a:r>
                <a:rPr lang="en-US" sz="2000" dirty="0"/>
                <a:t>Which fault shows where mountains are pushed up</a:t>
              </a:r>
              <a:r>
                <a:rPr lang="en-US" sz="2000" dirty="0" smtClean="0"/>
                <a:t>?</a:t>
              </a:r>
            </a:p>
            <a:p>
              <a:pPr marL="457200" indent="-457200">
                <a:spcBef>
                  <a:spcPct val="50000"/>
                </a:spcBef>
                <a:buFontTx/>
                <a:buAutoNum type="arabicPeriod" startAt="6"/>
              </a:pPr>
              <a:r>
                <a:rPr lang="en-US" sz="2000" dirty="0" smtClean="0"/>
                <a:t>Name the following faults.</a:t>
              </a:r>
            </a:p>
            <a:p>
              <a:pPr marL="457200" indent="-457200">
                <a:spcBef>
                  <a:spcPct val="50000"/>
                </a:spcBef>
              </a:pPr>
              <a:endParaRPr lang="en-US" sz="2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5800" y="5638800"/>
            <a:ext cx="7162800" cy="1068459"/>
            <a:chOff x="685800" y="5638800"/>
            <a:chExt cx="7162800" cy="1068459"/>
          </a:xfrm>
        </p:grpSpPr>
        <p:pic>
          <p:nvPicPr>
            <p:cNvPr id="9" name="Picture 8" descr="2012-02-05_1553.png"/>
            <p:cNvPicPr>
              <a:picLocks noChangeAspect="1"/>
            </p:cNvPicPr>
            <p:nvPr/>
          </p:nvPicPr>
          <p:blipFill>
            <a:blip r:embed="rId8" cstate="print"/>
            <a:srcRect r="25926"/>
            <a:stretch>
              <a:fillRect/>
            </a:stretch>
          </p:blipFill>
          <p:spPr>
            <a:xfrm>
              <a:off x="685800" y="5638800"/>
              <a:ext cx="1524000" cy="1049048"/>
            </a:xfrm>
            <a:prstGeom prst="rect">
              <a:avLst/>
            </a:prstGeom>
          </p:spPr>
        </p:pic>
        <p:pic>
          <p:nvPicPr>
            <p:cNvPr id="10" name="Picture 9" descr="2012-02-05_1554.png"/>
            <p:cNvPicPr>
              <a:picLocks noChangeAspect="1"/>
            </p:cNvPicPr>
            <p:nvPr/>
          </p:nvPicPr>
          <p:blipFill>
            <a:blip r:embed="rId9" cstate="print"/>
            <a:srcRect r="21769"/>
            <a:stretch>
              <a:fillRect/>
            </a:stretch>
          </p:blipFill>
          <p:spPr>
            <a:xfrm>
              <a:off x="3657600" y="5638800"/>
              <a:ext cx="1371600" cy="1068459"/>
            </a:xfrm>
            <a:prstGeom prst="rect">
              <a:avLst/>
            </a:prstGeom>
          </p:spPr>
        </p:pic>
        <p:pic>
          <p:nvPicPr>
            <p:cNvPr id="11" name="Picture 10" descr="2012-02-05_1554_001.png"/>
            <p:cNvPicPr>
              <a:picLocks noChangeAspect="1"/>
            </p:cNvPicPr>
            <p:nvPr/>
          </p:nvPicPr>
          <p:blipFill>
            <a:blip r:embed="rId10" cstate="print"/>
            <a:srcRect r="22927"/>
            <a:stretch>
              <a:fillRect/>
            </a:stretch>
          </p:blipFill>
          <p:spPr>
            <a:xfrm>
              <a:off x="6477000" y="5638800"/>
              <a:ext cx="1371600" cy="104274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tx1"/>
                </a:solidFill>
                <a:latin typeface="Chiller" pitchFamily="82" charset="0"/>
              </a:rPr>
              <a:t>Earthquakes</a:t>
            </a:r>
          </a:p>
        </p:txBody>
      </p:sp>
      <p:pic>
        <p:nvPicPr>
          <p:cNvPr id="3080" name="Picture 8" descr="http://www.sfmuseum.org/photos7/stockgear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828800"/>
            <a:ext cx="4397661" cy="2851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1910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S</a:t>
            </a:r>
            <a:r>
              <a:rPr lang="en-US" sz="3600" dirty="0" smtClean="0"/>
              <a:t>udden </a:t>
            </a:r>
            <a:r>
              <a:rPr lang="en-US" sz="3600" dirty="0"/>
              <a:t>shaking of the ground. </a:t>
            </a:r>
            <a:endParaRPr lang="en-US" sz="3600" dirty="0" smtClean="0"/>
          </a:p>
          <a:p>
            <a:pPr>
              <a:lnSpc>
                <a:spcPct val="90000"/>
              </a:lnSpc>
            </a:pPr>
            <a:r>
              <a:rPr lang="en-US" sz="3600" dirty="0" smtClean="0"/>
              <a:t>Generate </a:t>
            </a:r>
            <a:r>
              <a:rPr lang="en-US" sz="3600" b="1" dirty="0" smtClean="0">
                <a:solidFill>
                  <a:srgbClr val="FF0000"/>
                </a:solidFill>
              </a:rPr>
              <a:t>seismic </a:t>
            </a:r>
            <a:r>
              <a:rPr lang="en-US" sz="3600" b="1" dirty="0">
                <a:solidFill>
                  <a:srgbClr val="FF0000"/>
                </a:solidFill>
              </a:rPr>
              <a:t>waves</a:t>
            </a:r>
            <a:r>
              <a:rPr lang="en-US" sz="3600" dirty="0"/>
              <a:t> which can be recorded on a sensitive instrument called a </a:t>
            </a:r>
            <a:r>
              <a:rPr lang="en-US" sz="3600" b="1" dirty="0">
                <a:solidFill>
                  <a:srgbClr val="FF0000"/>
                </a:solidFill>
              </a:rPr>
              <a:t>seismograph</a:t>
            </a:r>
            <a:r>
              <a:rPr lang="en-US" sz="3600" dirty="0"/>
              <a:t>. </a:t>
            </a:r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-203200" y="1160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28600" y="4724400"/>
            <a:ext cx="434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+mn-lt"/>
              </a:rPr>
              <a:t>San Francisco Earthquake 1910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tx1"/>
                </a:solidFill>
                <a:latin typeface="Chiller" pitchFamily="82" charset="0"/>
              </a:rPr>
              <a:t>The Seismograph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 smtClean="0"/>
              <a:t>Perhaps </a:t>
            </a:r>
            <a:r>
              <a:rPr lang="en-US" sz="4000" dirty="0"/>
              <a:t>the earliest seismograph was invented in China in A.D. 136 by a man named </a:t>
            </a:r>
            <a:r>
              <a:rPr lang="en-US" sz="4000" dirty="0" err="1"/>
              <a:t>Choko</a:t>
            </a:r>
            <a:r>
              <a:rPr lang="en-US" sz="4000" dirty="0"/>
              <a:t>. 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108" name="Picture 12" descr="Seismograph Animation"/>
          <p:cNvPicPr>
            <a:picLocks noGrp="1" noChangeAspect="1" noChangeArrowheads="1" noCrop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19712" y="3109912"/>
            <a:ext cx="2466975" cy="1857375"/>
          </a:xfrm>
          <a:noFill/>
          <a:ln/>
        </p:spPr>
      </p:pic>
      <p:grpSp>
        <p:nvGrpSpPr>
          <p:cNvPr id="4107" name="Group 11"/>
          <p:cNvGrpSpPr>
            <a:grpSpLocks/>
          </p:cNvGrpSpPr>
          <p:nvPr/>
        </p:nvGrpSpPr>
        <p:grpSpPr bwMode="auto">
          <a:xfrm>
            <a:off x="1846263" y="2133600"/>
            <a:ext cx="5451475" cy="2590800"/>
            <a:chOff x="0" y="0"/>
            <a:chExt cx="3434" cy="1632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3434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035" cy="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/>
                <a:t>  </a:t>
              </a:r>
              <a:r>
                <a:rPr lang="en-US" sz="14000"/>
                <a:t> </a:t>
              </a:r>
              <a:r>
                <a:rPr lang="en-US"/>
                <a:t>                                     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tx1"/>
                </a:solidFill>
                <a:latin typeface="Chiller" pitchFamily="82" charset="0"/>
              </a:rPr>
              <a:t>Earth’s Plates</a:t>
            </a:r>
          </a:p>
        </p:txBody>
      </p:sp>
      <p:pic>
        <p:nvPicPr>
          <p:cNvPr id="5131" name="Picture 11" descr="Plate Boundaries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38300" y="3405187"/>
            <a:ext cx="1905000" cy="1266825"/>
          </a:xfrm>
          <a:noFill/>
          <a:ln/>
        </p:spPr>
      </p:pic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Broken </a:t>
            </a:r>
            <a:r>
              <a:rPr lang="en-US" sz="2800" dirty="0"/>
              <a:t>into 12 rigid plates which are 60-200 km thick and float on top of a more fluid zone (magma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Like how icebergs </a:t>
            </a:r>
            <a:r>
              <a:rPr lang="en-US" sz="2800" dirty="0"/>
              <a:t>float on top of the ocean.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81600" y="457200"/>
            <a:ext cx="3733800" cy="1143000"/>
          </a:xfrm>
        </p:spPr>
        <p:txBody>
          <a:bodyPr>
            <a:normAutofit fontScale="90000"/>
          </a:bodyPr>
          <a:lstStyle/>
          <a:p>
            <a:r>
              <a:rPr lang="en-US" sz="8000" b="1" dirty="0">
                <a:latin typeface="Chiller" pitchFamily="82" charset="0"/>
              </a:rPr>
              <a:t>Faults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81000"/>
            <a:ext cx="4572000" cy="62484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Char char="•"/>
            </a:pPr>
            <a:endParaRPr lang="en-US" sz="2000" dirty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200" dirty="0" smtClean="0"/>
              <a:t>Earthquakes </a:t>
            </a:r>
            <a:r>
              <a:rPr lang="en-US" sz="2200" dirty="0"/>
              <a:t>occur along plate boundaries (</a:t>
            </a:r>
            <a:r>
              <a:rPr lang="en-US" sz="2200" dirty="0" smtClean="0"/>
              <a:t>faults)</a:t>
            </a:r>
            <a:endParaRPr lang="en-US" sz="2200" dirty="0"/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200" dirty="0" smtClean="0"/>
              <a:t>The </a:t>
            </a:r>
            <a:r>
              <a:rPr lang="en-US" sz="2200" dirty="0"/>
              <a:t>Pacific plate is moving to the northwest at a rate of about 4 inches per year</a:t>
            </a:r>
            <a:r>
              <a:rPr lang="en-US" sz="2400" dirty="0"/>
              <a:t>. </a:t>
            </a:r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400" dirty="0"/>
          </a:p>
          <a:p>
            <a:pPr lvl="1">
              <a:lnSpc>
                <a:spcPct val="90000"/>
              </a:lnSpc>
              <a:buFontTx/>
              <a:buChar char="•"/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10" name="Picture 4" descr="http://geology.com/nsta/transform-boundar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1613" y="2667000"/>
            <a:ext cx="640238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latin typeface="Chiller" pitchFamily="82" charset="0"/>
              </a:rPr>
              <a:t>Types of </a:t>
            </a:r>
            <a:r>
              <a:rPr lang="en-US" sz="8000" b="1" dirty="0" smtClean="0">
                <a:latin typeface="Chiller" pitchFamily="82" charset="0"/>
              </a:rPr>
              <a:t>Boundaries</a:t>
            </a:r>
            <a:endParaRPr lang="en-US" sz="8000" b="1" dirty="0">
              <a:latin typeface="Chiller" pitchFamily="82" charset="0"/>
            </a:endParaRPr>
          </a:p>
        </p:txBody>
      </p:sp>
      <p:pic>
        <p:nvPicPr>
          <p:cNvPr id="7176" name="Picture 8" descr="[Divergent Plates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133600"/>
            <a:ext cx="2133600" cy="1284288"/>
          </a:xfrm>
          <a:ln/>
        </p:spPr>
      </p:pic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/>
              <a:t>Along the boundary separating any two plates, the relative motion between the plates can be classified into one of 3 </a:t>
            </a:r>
            <a:r>
              <a:rPr lang="en-US" sz="2800" dirty="0" smtClean="0"/>
              <a:t>categories</a:t>
            </a:r>
          </a:p>
        </p:txBody>
      </p:sp>
      <p:pic>
        <p:nvPicPr>
          <p:cNvPr id="7178" name="Picture 10" descr="[Convergent Plates]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81400"/>
            <a:ext cx="2133600" cy="1241425"/>
          </a:xfrm>
          <a:prstGeom prst="rect">
            <a:avLst/>
          </a:prstGeom>
          <a:noFill/>
        </p:spPr>
      </p:pic>
      <p:pic>
        <p:nvPicPr>
          <p:cNvPr id="7180" name="Picture 12" descr="[Transformational Plates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953000"/>
            <a:ext cx="2133600" cy="1317625"/>
          </a:xfrm>
          <a:prstGeom prst="rect">
            <a:avLst/>
          </a:prstGeom>
          <a:noFill/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819400" y="243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Divergent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819400" y="3886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Convergent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819400" y="54864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Transform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2209800"/>
            <a:ext cx="38862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latin typeface="Chiller" pitchFamily="82" charset="0"/>
              </a:rPr>
              <a:t>Types of </a:t>
            </a:r>
            <a:r>
              <a:rPr lang="en-US" sz="8000" b="1" dirty="0" smtClean="0">
                <a:latin typeface="Chiller" pitchFamily="82" charset="0"/>
              </a:rPr>
              <a:t>Faults</a:t>
            </a:r>
            <a:endParaRPr lang="en-US" sz="8000" dirty="0"/>
          </a:p>
        </p:txBody>
      </p:sp>
      <p:pic>
        <p:nvPicPr>
          <p:cNvPr id="6" name="Content Placeholder 5" descr="2012-02-05_155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"/>
            <a:ext cx="5486401" cy="642267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latin typeface="Chiller" pitchFamily="82" charset="0"/>
              </a:rPr>
              <a:t>Types of </a:t>
            </a:r>
            <a:r>
              <a:rPr lang="en-US" sz="8000" b="1" dirty="0" smtClean="0">
                <a:latin typeface="Chiller" pitchFamily="82" charset="0"/>
              </a:rPr>
              <a:t>Waves</a:t>
            </a:r>
            <a:endParaRPr lang="en-US" sz="8000" dirty="0"/>
          </a:p>
        </p:txBody>
      </p:sp>
      <p:pic>
        <p:nvPicPr>
          <p:cNvPr id="4" name="Content Placeholder 3" descr="2012-02-05_155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981200"/>
            <a:ext cx="5144218" cy="2429214"/>
          </a:xfrm>
        </p:spPr>
      </p:pic>
      <p:sp>
        <p:nvSpPr>
          <p:cNvPr id="5" name="TextBox 4"/>
          <p:cNvSpPr txBox="1"/>
          <p:nvPr/>
        </p:nvSpPr>
        <p:spPr>
          <a:xfrm>
            <a:off x="5715000" y="1600200"/>
            <a:ext cx="3124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/>
              <a:t>Type of seismic wave that compresses and expands the ground.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249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Earthquakes Lesson 1 Let’s Get Quakin’</vt:lpstr>
      <vt:lpstr>Slide 2</vt:lpstr>
      <vt:lpstr>Earthquakes</vt:lpstr>
      <vt:lpstr>The Seismograph</vt:lpstr>
      <vt:lpstr>Earth’s Plates</vt:lpstr>
      <vt:lpstr>Faults</vt:lpstr>
      <vt:lpstr>Types of Boundaries</vt:lpstr>
      <vt:lpstr>Types of Faults</vt:lpstr>
      <vt:lpstr>Types of Waves</vt:lpstr>
      <vt:lpstr>Slide 10</vt:lpstr>
    </vt:vector>
  </TitlesOfParts>
  <Company>TLTC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Earthquakes &amp; Volcanoes</dc:title>
  <dc:creator>r1lab</dc:creator>
  <cp:lastModifiedBy>Brandi</cp:lastModifiedBy>
  <cp:revision>29</cp:revision>
  <dcterms:created xsi:type="dcterms:W3CDTF">2001-07-25T19:40:51Z</dcterms:created>
  <dcterms:modified xsi:type="dcterms:W3CDTF">2012-02-05T22:09:06Z</dcterms:modified>
</cp:coreProperties>
</file>